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36"/>
  </p:notesMasterIdLst>
  <p:sldIdLst>
    <p:sldId id="381" r:id="rId2"/>
    <p:sldId id="318" r:id="rId3"/>
    <p:sldId id="320" r:id="rId4"/>
    <p:sldId id="325" r:id="rId5"/>
    <p:sldId id="402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403" r:id="rId22"/>
    <p:sldId id="404" r:id="rId23"/>
    <p:sldId id="405" r:id="rId24"/>
    <p:sldId id="411" r:id="rId25"/>
    <p:sldId id="406" r:id="rId26"/>
    <p:sldId id="407" r:id="rId27"/>
    <p:sldId id="408" r:id="rId28"/>
    <p:sldId id="409" r:id="rId29"/>
    <p:sldId id="410" r:id="rId30"/>
    <p:sldId id="397" r:id="rId31"/>
    <p:sldId id="398" r:id="rId32"/>
    <p:sldId id="399" r:id="rId33"/>
    <p:sldId id="400" r:id="rId34"/>
    <p:sldId id="401" r:id="rId35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Wingdings 2" panose="05020102010507070707" pitchFamily="18" charset="2"/>
      <p:regular r:id="rId4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13034"/>
    <a:srgbClr val="A8CD1F"/>
    <a:srgbClr val="92B21B"/>
    <a:srgbClr val="789218"/>
    <a:srgbClr val="99BD15"/>
    <a:srgbClr val="84A311"/>
    <a:srgbClr val="89AA12"/>
    <a:srgbClr val="8DAE12"/>
    <a:srgbClr val="819F11"/>
    <a:srgbClr val="6B8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78941" autoAdjust="0"/>
  </p:normalViewPr>
  <p:slideViewPr>
    <p:cSldViewPr snapToGrid="0">
      <p:cViewPr varScale="1">
        <p:scale>
          <a:sx n="79" d="100"/>
          <a:sy n="79" d="100"/>
        </p:scale>
        <p:origin x="108" y="342"/>
      </p:cViewPr>
      <p:guideLst>
        <p:guide orient="horz" pos="20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14CC4-0A8B-4AC2-BD1E-B0D510EB578F}" type="datetimeFigureOut">
              <a:rPr lang="es-ES" smtClean="0"/>
              <a:t>13/07/2017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31772-69B6-4A2E-ACB8-6558C3D07C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11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4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844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12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9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729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156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804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773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728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100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76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633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43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261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7469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023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7817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09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398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089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860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03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441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0820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808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366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022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And I´m</a:t>
            </a:r>
            <a:r>
              <a:rPr lang="en-US" baseline="0" dirty="0" smtClean="0"/>
              <a:t> </a:t>
            </a:r>
            <a:r>
              <a:rPr lang="en-US" dirty="0" smtClean="0"/>
              <a:t>I looking</a:t>
            </a:r>
            <a:r>
              <a:rPr lang="en-US" baseline="0" dirty="0" smtClean="0"/>
              <a:t> </a:t>
            </a:r>
            <a:r>
              <a:rPr lang="en-US" dirty="0" smtClean="0"/>
              <a:t>forward for </a:t>
            </a:r>
            <a:r>
              <a:rPr lang="en-US" baseline="0" dirty="0" smtClean="0"/>
              <a:t>your questions and inquiries.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87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69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420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90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072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995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31772-69B6-4A2E-ACB8-6558C3D07C9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761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7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DC77F-B167-46E2-9A01-729824723F96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9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3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4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3F1914-0951-4ACC-B935-F7DB51B47CEB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9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6394C-6D6E-44E6-BF40-1B11ACDFC3C1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DFBF7-7677-459A-AD17-7AD588EAFE4A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AEBC29-FA9B-469C-8813-5F121092C8C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22B57-FD25-4BF3-9B15-5AD8A739BBCB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00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2CD19-D8AB-4F67-B953-B307E2641127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" y="0"/>
            <a:ext cx="9134929" cy="68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34340-049C-40E5-9F0E-75BD44C331B2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3681"/>
            <a:ext cx="9217024" cy="69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B8D70-B2F2-447C-9481-31B7B188F14C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4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E1265-15E9-4E71-8C98-22CFAEEA738E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62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7E620-EC45-45E6-852D-2CE9DA0FA004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D294A-D28A-4563-A635-AA9F497D6D6C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 noProof="0" smtClean="0"/>
              <a:t>Haga clic en el icono para agregar una imagen</a:t>
            </a:r>
            <a:endParaRPr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1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A230C-1BF7-4168-9CB0-B6F7FB8EB899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123950"/>
            <a:ext cx="8913813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88720" tIns="45720" rIns="2743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 smtClean="0"/>
              <a:t>Clic para editar título</a:t>
            </a:r>
            <a:endParaRPr lang="es-ES" altLang="es-ES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4425" y="2595563"/>
            <a:ext cx="7610475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 smtClean="0"/>
              <a:t>Haga clic para modificar el estilo de texto del patrón</a:t>
            </a:r>
          </a:p>
          <a:p>
            <a:pPr lvl="1"/>
            <a:r>
              <a:rPr lang="es-ES_tradnl" altLang="es-ES" smtClean="0"/>
              <a:t>Segundo nivel</a:t>
            </a:r>
          </a:p>
          <a:p>
            <a:pPr lvl="2"/>
            <a:r>
              <a:rPr lang="es-ES_tradnl" altLang="es-ES" smtClean="0"/>
              <a:t>Tercer nivel</a:t>
            </a:r>
          </a:p>
          <a:p>
            <a:pPr lvl="3"/>
            <a:r>
              <a:rPr lang="es-ES_tradnl" altLang="es-ES" smtClean="0"/>
              <a:t>Cuarto nivel</a:t>
            </a:r>
          </a:p>
          <a:p>
            <a:pPr lvl="4"/>
            <a:r>
              <a:rPr lang="es-ES_tradnl" altLang="es-ES" smtClean="0"/>
              <a:t>Quinto nivel</a:t>
            </a:r>
            <a:endParaRPr lang="es-ES" altLang="es-E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988" y="656907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800" smtClean="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BE2D975-C851-4E4C-9BC2-54BC19D2E0EF}" type="slidenum">
              <a:rPr lang="es-ES_tradnl"/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28688" y="-82550"/>
            <a:ext cx="571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defTabSz="457200"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6088" y="-825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defTabSz="457200">
              <a:defRPr/>
            </a:pPr>
            <a:endParaRPr lang="es-ES_tradnl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0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34" charset="0"/>
        </a:defRPr>
      </a:lvl9pPr>
    </p:titleStyle>
    <p:bodyStyle>
      <a:lvl1pPr marL="342900" indent="-342900" algn="l" rtl="0" eaLnBrk="0" fontAlgn="base" hangingPunct="0">
        <a:spcBef>
          <a:spcPts val="2000"/>
        </a:spcBef>
        <a:spcAft>
          <a:spcPct val="0"/>
        </a:spcAft>
        <a:buClr>
          <a:schemeClr val="accent1"/>
        </a:buClr>
        <a:buFont typeface="Wingdings 2" pitchFamily="18" charset="2"/>
        <a:buChar char=""/>
        <a:defRPr sz="2000" kern="1200">
          <a:solidFill>
            <a:srgbClr val="595959"/>
          </a:solidFill>
          <a:latin typeface="+mn-lt"/>
          <a:ea typeface="+mn-ea"/>
          <a:cs typeface="+mn-cs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51640B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Clr>
          <a:srgbClr val="51640B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Wingdings 2" pitchFamily="18" charset="2"/>
        <a:buChar char=""/>
        <a:defRPr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3882"/>
            <a:ext cx="9144000" cy="56395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35429" y="1163354"/>
            <a:ext cx="825137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" y="1722949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Assessing </a:t>
            </a: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Optimizing </a:t>
            </a:r>
            <a:r>
              <a:rPr lang="en-US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Performance of 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R-290 Integral Display Case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18457" y="0"/>
            <a:ext cx="0" cy="1439172"/>
          </a:xfrm>
          <a:prstGeom prst="line">
            <a:avLst/>
          </a:prstGeom>
          <a:ln w="38100"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828364" y="102798"/>
            <a:ext cx="7928706" cy="973823"/>
            <a:chOff x="900136" y="102798"/>
            <a:chExt cx="7928706" cy="973823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t="6822" r="2261" b="9135"/>
            <a:stretch/>
          </p:blipFill>
          <p:spPr>
            <a:xfrm>
              <a:off x="900136" y="151421"/>
              <a:ext cx="2391555" cy="9252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824" y="102798"/>
              <a:ext cx="2355652" cy="925200"/>
            </a:xfrm>
            <a:prstGeom prst="rect">
              <a:avLst/>
            </a:prstGeom>
          </p:spPr>
        </p:pic>
        <p:pic>
          <p:nvPicPr>
            <p:cNvPr id="22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 t="10919" r="6953" b="9795"/>
            <a:stretch/>
          </p:blipFill>
          <p:spPr>
            <a:xfrm>
              <a:off x="6042934" y="163390"/>
              <a:ext cx="2785908" cy="90126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noFill/>
              <a:miter lim="800000"/>
            </a:ln>
            <a:effectLst/>
          </p:spPr>
        </p:pic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96" y="3279789"/>
            <a:ext cx="4559436" cy="2271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62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9801"/>
            <a:ext cx="9143999" cy="475407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7083973" y="3456590"/>
            <a:ext cx="2060028" cy="1752600"/>
            <a:chOff x="-297902" y="0"/>
            <a:chExt cx="2060028" cy="1752600"/>
          </a:xfrm>
        </p:grpSpPr>
        <p:sp>
          <p:nvSpPr>
            <p:cNvPr id="11" name="Flecha arriba 10"/>
            <p:cNvSpPr/>
            <p:nvPr/>
          </p:nvSpPr>
          <p:spPr>
            <a:xfrm>
              <a:off x="714375" y="0"/>
              <a:ext cx="400050" cy="118110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13" name="CuadroTexto 38"/>
            <p:cNvSpPr txBox="1"/>
            <p:nvPr/>
          </p:nvSpPr>
          <p:spPr>
            <a:xfrm>
              <a:off x="-297902" y="1190625"/>
              <a:ext cx="2060028" cy="561975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FF0000"/>
                  </a:solidFill>
                </a:rPr>
                <a:t>Inlet circuit 1 </a:t>
              </a:r>
              <a:r>
                <a:rPr lang="es-ES" sz="1600" b="1" dirty="0" smtClean="0">
                  <a:solidFill>
                    <a:srgbClr val="FF0000"/>
                  </a:solidFill>
                </a:rPr>
                <a:t>(</a:t>
              </a:r>
              <a:r>
                <a:rPr lang="es-ES" sz="1600" b="1" dirty="0">
                  <a:solidFill>
                    <a:srgbClr val="FF0000"/>
                  </a:solidFill>
                </a:rPr>
                <a:t>C1)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8496299" y="1783100"/>
            <a:ext cx="561975" cy="2463079"/>
            <a:chOff x="-1" y="676275"/>
            <a:chExt cx="561975" cy="2463079"/>
          </a:xfrm>
        </p:grpSpPr>
        <p:sp>
          <p:nvSpPr>
            <p:cNvPr id="15" name="Flecha arriba 14"/>
            <p:cNvSpPr/>
            <p:nvPr/>
          </p:nvSpPr>
          <p:spPr>
            <a:xfrm rot="16200000">
              <a:off x="55508" y="620767"/>
              <a:ext cx="400050" cy="51106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16" name="CuadroTexto 40"/>
            <p:cNvSpPr txBox="1"/>
            <p:nvPr/>
          </p:nvSpPr>
          <p:spPr>
            <a:xfrm rot="5400000">
              <a:off x="-745765" y="1831614"/>
              <a:ext cx="2053504" cy="5619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00B050"/>
                  </a:solidFill>
                </a:rPr>
                <a:t>Inlet circuit 2 </a:t>
              </a:r>
              <a:r>
                <a:rPr lang="es-ES" sz="1600" b="1" dirty="0" smtClean="0">
                  <a:solidFill>
                    <a:srgbClr val="00B050"/>
                  </a:solidFill>
                </a:rPr>
                <a:t>(</a:t>
              </a:r>
              <a:r>
                <a:rPr lang="es-ES" sz="1600" b="1" dirty="0">
                  <a:solidFill>
                    <a:srgbClr val="00B050"/>
                  </a:solidFill>
                </a:rPr>
                <a:t>C2)</a:t>
              </a: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925169" y="744378"/>
            <a:ext cx="2082197" cy="1011685"/>
            <a:chOff x="-89993" y="140840"/>
            <a:chExt cx="2082197" cy="1011685"/>
          </a:xfrm>
        </p:grpSpPr>
        <p:sp>
          <p:nvSpPr>
            <p:cNvPr id="19" name="Flecha arriba 18"/>
            <p:cNvSpPr/>
            <p:nvPr/>
          </p:nvSpPr>
          <p:spPr>
            <a:xfrm rot="10800000">
              <a:off x="695325" y="542925"/>
              <a:ext cx="400050" cy="609600"/>
            </a:xfrm>
            <a:prstGeom prst="up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ES" sz="1100"/>
            </a:p>
          </p:txBody>
        </p:sp>
        <p:sp>
          <p:nvSpPr>
            <p:cNvPr id="20" name="CuadroTexto 42"/>
            <p:cNvSpPr txBox="1"/>
            <p:nvPr/>
          </p:nvSpPr>
          <p:spPr>
            <a:xfrm>
              <a:off x="-89993" y="140840"/>
              <a:ext cx="2082197" cy="346307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smtClean="0">
                  <a:solidFill>
                    <a:srgbClr val="0070C0"/>
                  </a:solidFill>
                </a:rPr>
                <a:t>Inlet circuit 3 (C3</a:t>
              </a:r>
              <a:r>
                <a:rPr lang="es-ES" sz="1600" b="1" dirty="0" smtClean="0">
                  <a:solidFill>
                    <a:srgbClr val="0070C0"/>
                  </a:solidFill>
                </a:rPr>
                <a:t>)</a:t>
              </a:r>
              <a:endParaRPr lang="es-ES" sz="16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Flecha arriba 20"/>
          <p:cNvSpPr/>
          <p:nvPr/>
        </p:nvSpPr>
        <p:spPr>
          <a:xfrm>
            <a:off x="2450553" y="1244997"/>
            <a:ext cx="400050" cy="51106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100"/>
          </a:p>
        </p:txBody>
      </p:sp>
      <p:sp>
        <p:nvSpPr>
          <p:cNvPr id="22" name="Flecha arriba 21"/>
          <p:cNvSpPr/>
          <p:nvPr/>
        </p:nvSpPr>
        <p:spPr>
          <a:xfrm rot="10800000">
            <a:off x="2450553" y="3456589"/>
            <a:ext cx="400050" cy="133612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100"/>
          </a:p>
        </p:txBody>
      </p:sp>
      <p:sp>
        <p:nvSpPr>
          <p:cNvPr id="23" name="Flecha arriba 22"/>
          <p:cNvSpPr/>
          <p:nvPr/>
        </p:nvSpPr>
        <p:spPr>
          <a:xfrm rot="10800000">
            <a:off x="2850603" y="3456590"/>
            <a:ext cx="400050" cy="60960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1100"/>
          </a:p>
        </p:txBody>
      </p:sp>
      <p:sp>
        <p:nvSpPr>
          <p:cNvPr id="5" name="Rectángulo 4"/>
          <p:cNvSpPr/>
          <p:nvPr/>
        </p:nvSpPr>
        <p:spPr>
          <a:xfrm>
            <a:off x="2422324" y="5080043"/>
            <a:ext cx="4299351" cy="704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A13034"/>
                </a:solidFill>
              </a:rPr>
              <a:t>Refrigeration Circuits by IMST-ART</a:t>
            </a:r>
            <a:endParaRPr lang="en-US" b="1" dirty="0">
              <a:solidFill>
                <a:srgbClr val="A13034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It has 3x 150g R290 circuits arranged as follows:</a:t>
            </a:r>
          </a:p>
        </p:txBody>
      </p:sp>
    </p:spTree>
    <p:extLst>
      <p:ext uri="{BB962C8B-B14F-4D97-AF65-F5344CB8AC3E}">
        <p14:creationId xmlns:p14="http://schemas.microsoft.com/office/powerpoint/2010/main" val="35200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ondenser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68225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specifications of one condenser are: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11" y="1082364"/>
            <a:ext cx="8155867" cy="523371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83172" y="5349766"/>
            <a:ext cx="1944414" cy="283779"/>
          </a:xfrm>
          <a:prstGeom prst="rect">
            <a:avLst/>
          </a:prstGeom>
          <a:noFill/>
          <a:ln>
            <a:solidFill>
              <a:srgbClr val="A1303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ompressor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specifications of one compressor are: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8" y="1086672"/>
            <a:ext cx="6999930" cy="51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ompressor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power correlation: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4" y="1047614"/>
            <a:ext cx="7385419" cy="51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6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ompressor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644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mass flow rate correlation: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5"/>
          <a:stretch/>
        </p:blipFill>
        <p:spPr>
          <a:xfrm>
            <a:off x="556197" y="1052104"/>
            <a:ext cx="7631362" cy="52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 Fans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air flow is generated by </a:t>
            </a:r>
            <a:r>
              <a:rPr lang="en-US" sz="2000" b="1" dirty="0">
                <a:solidFill>
                  <a:srgbClr val="A13034"/>
                </a:solidFill>
              </a:rPr>
              <a:t>6</a:t>
            </a:r>
            <a:r>
              <a:rPr lang="en-US" sz="2000" dirty="0"/>
              <a:t> diagonal flow EC fans, model K1G-200 from EBM </a:t>
            </a:r>
            <a:r>
              <a:rPr lang="en-US" sz="2000" dirty="0" err="1"/>
              <a:t>Papst</a:t>
            </a:r>
            <a:r>
              <a:rPr lang="en-US" sz="2000" dirty="0"/>
              <a:t> running at </a:t>
            </a:r>
            <a:r>
              <a:rPr lang="en-US" sz="2000" b="1" dirty="0">
                <a:solidFill>
                  <a:srgbClr val="A13034"/>
                </a:solidFill>
              </a:rPr>
              <a:t>1400 rpm </a:t>
            </a:r>
            <a:r>
              <a:rPr lang="en-US" sz="2000" dirty="0"/>
              <a:t>in the </a:t>
            </a:r>
            <a:r>
              <a:rPr lang="en-US" sz="2000" dirty="0" smtClean="0"/>
              <a:t>current arrangement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28" y="1881578"/>
            <a:ext cx="6608929" cy="439040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0" y="14814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dimensions of one fan:</a:t>
            </a:r>
          </a:p>
        </p:txBody>
      </p:sp>
    </p:spTree>
    <p:extLst>
      <p:ext uri="{BB962C8B-B14F-4D97-AF65-F5344CB8AC3E}">
        <p14:creationId xmlns:p14="http://schemas.microsoft.com/office/powerpoint/2010/main" val="360867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 Fans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16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head vs flow rate curves are as follows: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59240" r="11030" b="6846"/>
          <a:stretch/>
        </p:blipFill>
        <p:spPr>
          <a:xfrm>
            <a:off x="55142" y="1047614"/>
            <a:ext cx="9033715" cy="52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4760242" cy="1544953"/>
            <a:chOff x="441175" y="1495650"/>
            <a:chExt cx="4760242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214999" y="2332717"/>
              <a:ext cx="39864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D</a:t>
              </a:r>
              <a:r>
                <a:rPr lang="en-US" sz="3000" dirty="0" smtClean="0">
                  <a:solidFill>
                    <a:schemeClr val="bg1"/>
                  </a:solidFill>
                </a:rPr>
                <a:t>ata 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18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4750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experimental data has been rearranged and evaluated with </a:t>
            </a:r>
            <a:r>
              <a:rPr lang="en-US" sz="2000" b="1" dirty="0" smtClean="0">
                <a:solidFill>
                  <a:srgbClr val="A13034"/>
                </a:solidFill>
              </a:rPr>
              <a:t>REFPRO</a:t>
            </a:r>
            <a:r>
              <a:rPr lang="en-US" sz="2000" dirty="0" smtClean="0"/>
              <a:t> for each test point (Total number </a:t>
            </a:r>
            <a:r>
              <a:rPr lang="en-US" sz="2000" dirty="0"/>
              <a:t>of points= </a:t>
            </a:r>
            <a:r>
              <a:rPr lang="en-US" sz="2000" b="1" dirty="0" smtClean="0">
                <a:solidFill>
                  <a:srgbClr val="A13034"/>
                </a:solidFill>
              </a:rPr>
              <a:t>17278</a:t>
            </a:r>
            <a:r>
              <a:rPr lang="en-US" sz="2000" dirty="0" smtClean="0"/>
              <a:t>) as seen in the following Figures: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216"/>
            <a:ext cx="9144000" cy="41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19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818"/>
            <a:ext cx="9144000" cy="42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87393" y="638922"/>
            <a:ext cx="6559015" cy="5912737"/>
            <a:chOff x="1387393" y="638922"/>
            <a:chExt cx="6559015" cy="5912737"/>
          </a:xfrm>
        </p:grpSpPr>
        <p:grpSp>
          <p:nvGrpSpPr>
            <p:cNvPr id="25" name="Group 2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8" y="197873"/>
            <a:ext cx="3999387" cy="353188"/>
          </a:xfrm>
          <a:prstGeom prst="rect">
            <a:avLst/>
          </a:prstGeom>
        </p:spPr>
      </p:pic>
      <p:sp>
        <p:nvSpPr>
          <p:cNvPr id="15" name="Rectángulo 6"/>
          <p:cNvSpPr/>
          <p:nvPr/>
        </p:nvSpPr>
        <p:spPr>
          <a:xfrm>
            <a:off x="108357" y="117025"/>
            <a:ext cx="1356461" cy="4770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rPr>
              <a:t>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ontents</a:t>
            </a:r>
            <a:endParaRPr lang="es-ES" sz="2000" dirty="0">
              <a:solidFill>
                <a:schemeClr val="bg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6118" y="6488668"/>
            <a:ext cx="53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04500E-BA9B-43AA-8CB0-E76F90EFFCB4}" type="slidenum">
              <a:rPr lang="en-US" smtClean="0">
                <a:solidFill>
                  <a:srgbClr val="A13034"/>
                </a:solidFill>
              </a:rPr>
              <a:pPr algn="ctr"/>
              <a:t>2</a:t>
            </a:fld>
            <a:endParaRPr lang="en-US" dirty="0">
              <a:solidFill>
                <a:srgbClr val="A13034"/>
              </a:solidFill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10791" y="440011"/>
            <a:ext cx="4404475" cy="989614"/>
            <a:chOff x="167526" y="669205"/>
            <a:chExt cx="4404475" cy="989614"/>
          </a:xfrm>
        </p:grpSpPr>
        <p:pic>
          <p:nvPicPr>
            <p:cNvPr id="31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3" name="CuadroTexto 2"/>
            <p:cNvSpPr txBox="1"/>
            <p:nvPr/>
          </p:nvSpPr>
          <p:spPr>
            <a:xfrm>
              <a:off x="222123" y="1125325"/>
              <a:ext cx="3339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 smtClean="0">
                  <a:solidFill>
                    <a:srgbClr val="A43135"/>
                  </a:solidFill>
                  <a:latin typeface="+mj-lt"/>
                </a:rPr>
                <a:t>I</a:t>
              </a:r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ntroduction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23841" y="669205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35" y="106285"/>
            <a:ext cx="1117200" cy="438789"/>
          </a:xfrm>
          <a:prstGeom prst="rect">
            <a:avLst/>
          </a:prstGeom>
        </p:spPr>
      </p:pic>
      <p:grpSp>
        <p:nvGrpSpPr>
          <p:cNvPr id="37" name="Grupo 36"/>
          <p:cNvGrpSpPr/>
          <p:nvPr/>
        </p:nvGrpSpPr>
        <p:grpSpPr>
          <a:xfrm>
            <a:off x="132993" y="1371997"/>
            <a:ext cx="4404475" cy="989614"/>
            <a:chOff x="167526" y="669205"/>
            <a:chExt cx="4404475" cy="989614"/>
          </a:xfrm>
        </p:grpSpPr>
        <p:pic>
          <p:nvPicPr>
            <p:cNvPr id="38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39" name="CuadroTexto 38"/>
            <p:cNvSpPr txBox="1"/>
            <p:nvPr/>
          </p:nvSpPr>
          <p:spPr>
            <a:xfrm>
              <a:off x="167526" y="1115320"/>
              <a:ext cx="3339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A43135"/>
                  </a:solidFill>
                </a:rPr>
                <a:t>O</a:t>
              </a:r>
              <a:r>
                <a:rPr lang="es-ES" dirty="0">
                  <a:solidFill>
                    <a:prstClr val="black"/>
                  </a:solidFill>
                </a:rPr>
                <a:t>bjectives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Rectangle 11"/>
            <p:cNvSpPr/>
            <p:nvPr/>
          </p:nvSpPr>
          <p:spPr>
            <a:xfrm>
              <a:off x="3923841" y="669205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10791" y="2264850"/>
            <a:ext cx="4404475" cy="989614"/>
            <a:chOff x="167526" y="669205"/>
            <a:chExt cx="4404475" cy="989614"/>
          </a:xfrm>
        </p:grpSpPr>
        <p:pic>
          <p:nvPicPr>
            <p:cNvPr id="42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44" name="Rectangle 11"/>
            <p:cNvSpPr/>
            <p:nvPr/>
          </p:nvSpPr>
          <p:spPr>
            <a:xfrm>
              <a:off x="3923841" y="669205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110791" y="3243111"/>
            <a:ext cx="4404475" cy="989614"/>
            <a:chOff x="167526" y="669205"/>
            <a:chExt cx="4404475" cy="989614"/>
          </a:xfrm>
        </p:grpSpPr>
        <p:pic>
          <p:nvPicPr>
            <p:cNvPr id="46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48" name="Rectangle 11"/>
            <p:cNvSpPr/>
            <p:nvPr/>
          </p:nvSpPr>
          <p:spPr>
            <a:xfrm>
              <a:off x="3923841" y="669205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108357" y="4211284"/>
            <a:ext cx="4404475" cy="989614"/>
            <a:chOff x="167526" y="669205"/>
            <a:chExt cx="4404475" cy="989614"/>
          </a:xfrm>
        </p:grpSpPr>
        <p:pic>
          <p:nvPicPr>
            <p:cNvPr id="50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52" name="Rectangle 11"/>
            <p:cNvSpPr/>
            <p:nvPr/>
          </p:nvSpPr>
          <p:spPr>
            <a:xfrm>
              <a:off x="3923841" y="669205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130559" y="5138040"/>
            <a:ext cx="4404475" cy="989614"/>
            <a:chOff x="167526" y="669205"/>
            <a:chExt cx="4404475" cy="989614"/>
          </a:xfrm>
        </p:grpSpPr>
        <p:pic>
          <p:nvPicPr>
            <p:cNvPr id="54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26" y="1139526"/>
              <a:ext cx="4404475" cy="519293"/>
            </a:xfrm>
            <a:prstGeom prst="rect">
              <a:avLst/>
            </a:prstGeom>
            <a:solidFill>
              <a:schemeClr val="bg1">
                <a:tint val="90000"/>
              </a:schemeClr>
            </a:solidFill>
          </p:spPr>
        </p:pic>
        <p:sp>
          <p:nvSpPr>
            <p:cNvPr id="56" name="Rectangle 11"/>
            <p:cNvSpPr/>
            <p:nvPr/>
          </p:nvSpPr>
          <p:spPr>
            <a:xfrm>
              <a:off x="3923841" y="669205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  <a:endParaRPr lang="en-US" sz="54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152199" y="2717143"/>
            <a:ext cx="399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none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A43135"/>
                </a:solidFill>
                <a:latin typeface="+mj-lt"/>
                <a:cs typeface="+mn-cs"/>
              </a:rPr>
              <a:t>S</a:t>
            </a:r>
            <a:r>
              <a:rPr lang="en-US" b="0" dirty="0">
                <a:solidFill>
                  <a:prstClr val="black"/>
                </a:solidFill>
                <a:latin typeface="+mj-lt"/>
                <a:cs typeface="+mn-cs"/>
              </a:rPr>
              <a:t>ystem Description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52172" y="3687434"/>
            <a:ext cx="428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none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A43135"/>
                </a:solidFill>
                <a:latin typeface="+mj-lt"/>
                <a:cs typeface="+mn-cs"/>
              </a:rPr>
              <a:t>D</a:t>
            </a:r>
            <a:r>
              <a:rPr lang="en-US" b="0" dirty="0" smtClean="0">
                <a:solidFill>
                  <a:prstClr val="black"/>
                </a:solidFill>
                <a:latin typeface="+mj-lt"/>
                <a:cs typeface="+mn-cs"/>
              </a:rPr>
              <a:t>ata Analysis</a:t>
            </a:r>
            <a:endParaRPr lang="en-US" b="0" dirty="0">
              <a:solidFill>
                <a:prstClr val="black"/>
              </a:solidFill>
              <a:latin typeface="+mj-lt"/>
              <a:cs typeface="+mn-cs"/>
            </a:endParaRPr>
          </a:p>
        </p:txBody>
      </p:sp>
      <p:sp>
        <p:nvSpPr>
          <p:cNvPr id="27" name="CuadroTexto 2"/>
          <p:cNvSpPr txBox="1"/>
          <p:nvPr/>
        </p:nvSpPr>
        <p:spPr>
          <a:xfrm>
            <a:off x="152172" y="4674662"/>
            <a:ext cx="397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A43135"/>
                </a:solidFill>
                <a:latin typeface="+mj-lt"/>
              </a:rPr>
              <a:t>P</a:t>
            </a:r>
            <a:r>
              <a:rPr lang="en-US" spc="100" dirty="0">
                <a:solidFill>
                  <a:prstClr val="black"/>
                </a:solidFill>
                <a:latin typeface="+mj-lt"/>
              </a:rPr>
              <a:t>reliminary</a:t>
            </a:r>
            <a:r>
              <a:rPr lang="en-US" spc="100" dirty="0" smtClean="0">
                <a:solidFill>
                  <a:prstClr val="black"/>
                </a:solidFill>
                <a:latin typeface="+mj-lt"/>
              </a:rPr>
              <a:t> Simulations</a:t>
            </a:r>
            <a:endParaRPr lang="en-US" spc="1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2172" y="5608361"/>
            <a:ext cx="413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b="1" cap="all" spc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cap="none" dirty="0" smtClean="0">
                <a:solidFill>
                  <a:srgbClr val="A43135"/>
                </a:solidFill>
                <a:latin typeface="+mj-lt"/>
                <a:cs typeface="+mn-cs"/>
              </a:rPr>
              <a:t>I</a:t>
            </a:r>
            <a:r>
              <a:rPr lang="en-US" b="0" cap="none" dirty="0" smtClean="0">
                <a:latin typeface="+mj-lt"/>
                <a:cs typeface="+mn-cs"/>
              </a:rPr>
              <a:t>nquiries</a:t>
            </a:r>
            <a:endParaRPr lang="en-US" b="0" cap="none" dirty="0"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20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2" y="898190"/>
            <a:ext cx="6125430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5198067" cy="1544953"/>
            <a:chOff x="441175" y="1495650"/>
            <a:chExt cx="5198067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169348" y="2332717"/>
              <a:ext cx="44698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P</a:t>
              </a:r>
              <a:r>
                <a:rPr lang="en-US" sz="3000" dirty="0" smtClean="0">
                  <a:solidFill>
                    <a:schemeClr val="bg1"/>
                  </a:solidFill>
                </a:rPr>
                <a:t>reliminary </a:t>
              </a:r>
              <a:r>
                <a:rPr lang="en-US" sz="3000" dirty="0">
                  <a:solidFill>
                    <a:schemeClr val="bg1"/>
                  </a:solidFill>
                </a:rPr>
                <a:t>Simulations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77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0" y="60844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Firstly, we have analyzed each system component separately to check the consistency between the numerical results and catalog or design data.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99" y="2101163"/>
            <a:ext cx="5603064" cy="426529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10510" y="1674167"/>
            <a:ext cx="45825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A13034"/>
                </a:solidFill>
              </a:rPr>
              <a:t>Standalone condenser </a:t>
            </a:r>
            <a:r>
              <a:rPr lang="en-US" sz="2000" b="1" dirty="0">
                <a:solidFill>
                  <a:srgbClr val="A13034"/>
                </a:solidFill>
              </a:rPr>
              <a:t>analysis: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682254"/>
            <a:ext cx="54548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A13034"/>
                </a:solidFill>
              </a:rPr>
              <a:t>Standalone condenser analysis (cont.):</a:t>
            </a:r>
            <a:endParaRPr lang="en-US" sz="2000" b="1" dirty="0">
              <a:solidFill>
                <a:srgbClr val="A13034"/>
              </a:solidFill>
            </a:endParaRP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70" y="1095176"/>
            <a:ext cx="5905814" cy="50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682254"/>
            <a:ext cx="54548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A13034"/>
                </a:solidFill>
              </a:rPr>
              <a:t>Standalone condenser analysis (cont.):</a:t>
            </a:r>
            <a:endParaRPr lang="en-US" sz="2000" b="1" dirty="0">
              <a:solidFill>
                <a:srgbClr val="A13034"/>
              </a:solidFill>
            </a:endParaRPr>
          </a:p>
          <a:p>
            <a:endParaRPr lang="en-U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18525"/>
              </p:ext>
            </p:extLst>
          </p:nvPr>
        </p:nvGraphicFramePr>
        <p:xfrm>
          <a:off x="441436" y="2366097"/>
          <a:ext cx="8198091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05351">
                  <a:extLst>
                    <a:ext uri="{9D8B030D-6E8A-4147-A177-3AD203B41FA5}">
                      <a16:colId xmlns:a16="http://schemas.microsoft.com/office/drawing/2014/main" val="783548421"/>
                    </a:ext>
                  </a:extLst>
                </a:gridCol>
                <a:gridCol w="2060043">
                  <a:extLst>
                    <a:ext uri="{9D8B030D-6E8A-4147-A177-3AD203B41FA5}">
                      <a16:colId xmlns:a16="http://schemas.microsoft.com/office/drawing/2014/main" val="3054816022"/>
                    </a:ext>
                  </a:extLst>
                </a:gridCol>
                <a:gridCol w="2732697">
                  <a:extLst>
                    <a:ext uri="{9D8B030D-6E8A-4147-A177-3AD203B41FA5}">
                      <a16:colId xmlns:a16="http://schemas.microsoft.com/office/drawing/2014/main" val="32954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IMST-ART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Catalog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0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Refrigerant Area (m</a:t>
                      </a:r>
                      <a:r>
                        <a:rPr lang="en-US" sz="2000" b="1" baseline="30000" dirty="0" smtClean="0">
                          <a:solidFill>
                            <a:srgbClr val="A13034"/>
                          </a:solidFill>
                        </a:rPr>
                        <a:t>2</a:t>
                      </a:r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)</a:t>
                      </a:r>
                      <a:endParaRPr lang="en-US" b="1" dirty="0">
                        <a:solidFill>
                          <a:srgbClr val="A130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0.38083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4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Inlet Sat. Temperature (C</a:t>
                      </a:r>
                      <a:r>
                        <a:rPr lang="en-US" b="1" baseline="30000" dirty="0" smtClean="0">
                          <a:solidFill>
                            <a:srgbClr val="A13034"/>
                          </a:solidFill>
                        </a:rPr>
                        <a:t>O</a:t>
                      </a:r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)</a:t>
                      </a:r>
                      <a:endParaRPr lang="en-US" b="1" dirty="0">
                        <a:solidFill>
                          <a:srgbClr val="A130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45.932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44.71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Outlet Sat. Temperature </a:t>
                      </a:r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(C</a:t>
                      </a:r>
                      <a:r>
                        <a:rPr lang="en-US" b="1" baseline="30000" dirty="0" smtClean="0">
                          <a:solidFill>
                            <a:srgbClr val="A13034"/>
                          </a:solidFill>
                        </a:rPr>
                        <a:t>O</a:t>
                      </a:r>
                      <a:r>
                        <a:rPr lang="en-US" b="1" dirty="0" smtClean="0">
                          <a:solidFill>
                            <a:srgbClr val="A13034"/>
                          </a:solidFill>
                        </a:rPr>
                        <a:t>)</a:t>
                      </a:r>
                      <a:endParaRPr lang="en-US" b="1" dirty="0">
                        <a:solidFill>
                          <a:srgbClr val="A130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45.911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1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 smtClean="0">
                          <a:solidFill>
                            <a:srgbClr val="A13034"/>
                          </a:solidFill>
                        </a:rPr>
                        <a:t>Capacity</a:t>
                      </a:r>
                      <a:r>
                        <a:rPr lang="es-ES" b="1" dirty="0" smtClean="0">
                          <a:solidFill>
                            <a:srgbClr val="A13034"/>
                          </a:solidFill>
                        </a:rPr>
                        <a:t> (kW)</a:t>
                      </a:r>
                      <a:endParaRPr lang="en-US" b="1" dirty="0">
                        <a:solidFill>
                          <a:srgbClr val="A130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2.5063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4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 smtClean="0">
                          <a:solidFill>
                            <a:srgbClr val="A13034"/>
                          </a:solidFill>
                        </a:rPr>
                        <a:t>Fluid Volume (L)</a:t>
                      </a:r>
                      <a:endParaRPr lang="en-US" b="1" noProof="0" dirty="0">
                        <a:solidFill>
                          <a:srgbClr val="A130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0.17639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51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0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0624" y="632196"/>
            <a:ext cx="47666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A13034"/>
                </a:solidFill>
              </a:rPr>
              <a:t>Standalone evaporator </a:t>
            </a:r>
            <a:r>
              <a:rPr lang="en-US" sz="2000" b="1" dirty="0">
                <a:solidFill>
                  <a:srgbClr val="A13034"/>
                </a:solidFill>
              </a:rPr>
              <a:t>analysis: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60" y="1309304"/>
            <a:ext cx="6615609" cy="47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8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26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0624" y="632196"/>
            <a:ext cx="54708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A13034"/>
                </a:solidFill>
              </a:rPr>
              <a:t>Standalone evaporator analysis (cont.):</a:t>
            </a:r>
            <a:endParaRPr lang="en-US" sz="2000" b="1" dirty="0">
              <a:solidFill>
                <a:srgbClr val="A13034"/>
              </a:solidFill>
            </a:endParaRPr>
          </a:p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08" y="1231586"/>
            <a:ext cx="5501519" cy="47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71565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eal Cycle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6321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Secondly, we have simulated the whole system on IMST-ART using the experimental data at specific point.</a:t>
            </a:r>
            <a:endParaRPr lang="en-US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74" y="1363832"/>
            <a:ext cx="6101912" cy="48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71565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eal Cycle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28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6321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We have made a parametric study to estimate the actual refrigerant charge which gives the outlet condenser enthalpy at this point.</a:t>
            </a:r>
            <a:endParaRPr lang="en-U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07" y="1340082"/>
            <a:ext cx="5770180" cy="49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715651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eal Cycle Analysis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29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5" y="682254"/>
            <a:ext cx="8907762" cy="559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3343464" cy="1544953"/>
            <a:chOff x="441175" y="1495650"/>
            <a:chExt cx="3343464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090078" y="2332717"/>
              <a:ext cx="269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en-US" sz="3000" dirty="0" smtClean="0">
                  <a:solidFill>
                    <a:schemeClr val="bg1"/>
                  </a:solidFill>
                </a:rPr>
                <a:t>ntroduction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3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3522139" cy="1592530"/>
            <a:chOff x="441175" y="1495650"/>
            <a:chExt cx="3522139" cy="1592530"/>
          </a:xfrm>
        </p:grpSpPr>
        <p:sp>
          <p:nvSpPr>
            <p:cNvPr id="3" name="CuadroTexto 2"/>
            <p:cNvSpPr txBox="1"/>
            <p:nvPr/>
          </p:nvSpPr>
          <p:spPr>
            <a:xfrm>
              <a:off x="1268753" y="2380294"/>
              <a:ext cx="269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en-US" sz="3000" dirty="0">
                  <a:solidFill>
                    <a:schemeClr val="bg1"/>
                  </a:solidFill>
                </a:rPr>
                <a:t>nquiries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6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63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31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394692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</a:t>
            </a:r>
            <a:r>
              <a:rPr lang="en-US" sz="2000" dirty="0" smtClean="0"/>
              <a:t>o obtain an accurate evaluation of the system, we need some further information.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u="sng" dirty="0" smtClean="0">
                <a:solidFill>
                  <a:srgbClr val="A13034"/>
                </a:solidFill>
              </a:rPr>
              <a:t>Our main inquires are listed below: </a:t>
            </a:r>
          </a:p>
          <a:p>
            <a:pPr marL="457200" indent="-4572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From the experimental data we have assumed that the secondary fluid used in the condenser is </a:t>
            </a:r>
            <a:r>
              <a:rPr lang="en-US" sz="2000" dirty="0" smtClean="0">
                <a:solidFill>
                  <a:srgbClr val="A13034"/>
                </a:solidFill>
              </a:rPr>
              <a:t>30% propylene glycol + 70% water</a:t>
            </a:r>
            <a:r>
              <a:rPr lang="en-US" sz="2000" dirty="0" smtClean="0"/>
              <a:t>. Could you please confirm this?</a:t>
            </a:r>
          </a:p>
          <a:p>
            <a:pPr marL="457200" indent="-4572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Please, we </a:t>
            </a:r>
            <a:r>
              <a:rPr lang="en-US" sz="2000" dirty="0" smtClean="0">
                <a:solidFill>
                  <a:srgbClr val="A13034"/>
                </a:solidFill>
              </a:rPr>
              <a:t>need more data about the liquid line</a:t>
            </a:r>
            <a:r>
              <a:rPr lang="en-US" sz="2000" dirty="0" smtClean="0"/>
              <a:t>. This will result to a better estimation of the refrigerant charge.</a:t>
            </a:r>
          </a:p>
          <a:p>
            <a:pPr marL="457200" indent="-4572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We have assumed that the </a:t>
            </a:r>
            <a:r>
              <a:rPr lang="en-US" sz="2000" dirty="0" smtClean="0">
                <a:solidFill>
                  <a:srgbClr val="A13034"/>
                </a:solidFill>
              </a:rPr>
              <a:t>internal two tube rows of the evaporator </a:t>
            </a:r>
            <a:r>
              <a:rPr lang="en-US" sz="2000" dirty="0"/>
              <a:t>were removed</a:t>
            </a:r>
            <a:r>
              <a:rPr lang="en-US" sz="2000" dirty="0" smtClean="0"/>
              <a:t>. Could you please confirm that issue? Also, we need to know the </a:t>
            </a:r>
            <a:r>
              <a:rPr lang="en-US" sz="2000" dirty="0" smtClean="0">
                <a:solidFill>
                  <a:srgbClr val="A13034"/>
                </a:solidFill>
              </a:rPr>
              <a:t>fin thickness and type</a:t>
            </a:r>
            <a:r>
              <a:rPr lang="en-US" sz="2000" dirty="0" smtClean="0"/>
              <a:t>.</a:t>
            </a:r>
          </a:p>
          <a:p>
            <a:pPr marL="457200" indent="-4572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Information about the </a:t>
            </a:r>
            <a:r>
              <a:rPr lang="en-US" sz="2000" dirty="0" smtClean="0">
                <a:solidFill>
                  <a:srgbClr val="A13034"/>
                </a:solidFill>
              </a:rPr>
              <a:t>expansion valve </a:t>
            </a:r>
            <a:r>
              <a:rPr lang="en-US" sz="2000" dirty="0" smtClean="0"/>
              <a:t>used in the current </a:t>
            </a:r>
            <a:r>
              <a:rPr lang="en-US" sz="2000" dirty="0" smtClean="0"/>
              <a:t>system.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65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32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719053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u="sng" dirty="0" smtClean="0">
                <a:solidFill>
                  <a:srgbClr val="A13034"/>
                </a:solidFill>
              </a:rPr>
              <a:t>Our main inquires are listed below (cont.): </a:t>
            </a:r>
          </a:p>
          <a:p>
            <a:pPr marL="342900" indent="-3429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Data about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A13034"/>
                </a:solidFill>
              </a:rPr>
              <a:t>air-side pressure drop.</a:t>
            </a:r>
          </a:p>
          <a:p>
            <a:pPr marL="342900" indent="-3429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Clarifying the required speed for </a:t>
            </a:r>
            <a:r>
              <a:rPr lang="en-US" sz="2000" dirty="0" smtClean="0">
                <a:solidFill>
                  <a:srgbClr val="A13034"/>
                </a:solidFill>
              </a:rPr>
              <a:t>evaporator fans</a:t>
            </a:r>
            <a:r>
              <a:rPr lang="en-US" sz="2000" dirty="0" smtClean="0"/>
              <a:t>, and the possibility of </a:t>
            </a:r>
            <a:r>
              <a:rPr lang="en-US" sz="2000" dirty="0" smtClean="0">
                <a:solidFill>
                  <a:srgbClr val="A13034"/>
                </a:solidFill>
              </a:rPr>
              <a:t>varying the fan speed</a:t>
            </a:r>
            <a:r>
              <a:rPr lang="en-US" sz="2000" dirty="0" smtClean="0"/>
              <a:t>.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marL="342900" indent="-3429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Information regarding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A13034"/>
                </a:solidFill>
              </a:rPr>
              <a:t>oil capacity </a:t>
            </a:r>
            <a:r>
              <a:rPr lang="en-US" sz="2000" dirty="0" smtClean="0"/>
              <a:t>of the </a:t>
            </a:r>
            <a:r>
              <a:rPr lang="en-US" sz="2000" dirty="0" smtClean="0"/>
              <a:t>compressor, and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A13034"/>
                </a:solidFill>
              </a:rPr>
              <a:t>refrigerant </a:t>
            </a:r>
            <a:r>
              <a:rPr lang="en-US" sz="2000" dirty="0">
                <a:solidFill>
                  <a:srgbClr val="A13034"/>
                </a:solidFill>
              </a:rPr>
              <a:t>solubility </a:t>
            </a:r>
            <a:r>
              <a:rPr lang="en-US" sz="2000" dirty="0" smtClean="0"/>
              <a:t>in oil.</a:t>
            </a:r>
            <a:endParaRPr lang="en-US" sz="2000" dirty="0" smtClean="0"/>
          </a:p>
          <a:p>
            <a:pPr marL="342900" indent="-3429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Experimental </a:t>
            </a:r>
            <a:r>
              <a:rPr lang="en-US" sz="2000" dirty="0" smtClean="0"/>
              <a:t>data about the </a:t>
            </a:r>
            <a:r>
              <a:rPr lang="en-US" sz="2000" dirty="0" smtClean="0">
                <a:solidFill>
                  <a:srgbClr val="A13034"/>
                </a:solidFill>
              </a:rPr>
              <a:t>power consumed </a:t>
            </a:r>
            <a:r>
              <a:rPr lang="en-US" sz="2000" dirty="0" smtClean="0"/>
              <a:t>by the compressors.</a:t>
            </a:r>
          </a:p>
          <a:p>
            <a:pPr marL="342900" indent="-342900" algn="just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Clarifying the </a:t>
            </a:r>
            <a:r>
              <a:rPr lang="en-US" sz="2000" dirty="0" smtClean="0">
                <a:solidFill>
                  <a:srgbClr val="A13034"/>
                </a:solidFill>
              </a:rPr>
              <a:t>actual </a:t>
            </a:r>
            <a:r>
              <a:rPr lang="en-US" sz="2000" dirty="0" smtClean="0">
                <a:solidFill>
                  <a:srgbClr val="A13034"/>
                </a:solidFill>
              </a:rPr>
              <a:t>refrigerant charge </a:t>
            </a:r>
            <a:r>
              <a:rPr lang="en-US" sz="2000" dirty="0" smtClean="0"/>
              <a:t>in the current system. Because from our preliminary simulations we have concluded that the charge is insufficient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9607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33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40377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u="sng" dirty="0" smtClean="0">
                <a:solidFill>
                  <a:srgbClr val="A13034"/>
                </a:solidFill>
              </a:rPr>
              <a:t>Our main inquires are listed below (</a:t>
            </a:r>
            <a:r>
              <a:rPr lang="en-US" sz="2000" b="1" u="sng" dirty="0">
                <a:solidFill>
                  <a:srgbClr val="A13034"/>
                </a:solidFill>
              </a:rPr>
              <a:t>c</a:t>
            </a:r>
            <a:r>
              <a:rPr lang="en-US" sz="2000" b="1" u="sng" dirty="0" smtClean="0">
                <a:solidFill>
                  <a:srgbClr val="A13034"/>
                </a:solidFill>
              </a:rPr>
              <a:t>ont.): </a:t>
            </a:r>
          </a:p>
          <a:p>
            <a:pPr marL="342900" indent="-342900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/>
              <a:t>One way for optimizing the system is to </a:t>
            </a:r>
            <a:r>
              <a:rPr lang="en-US" sz="2000" dirty="0">
                <a:solidFill>
                  <a:srgbClr val="A13034"/>
                </a:solidFill>
              </a:rPr>
              <a:t>increase the flow rate of secondary fluid</a:t>
            </a:r>
            <a:r>
              <a:rPr lang="en-US" sz="2000" dirty="0"/>
              <a:t> used by condensers. So, could you confirm us the possibility of applying this solution for the current system</a:t>
            </a:r>
            <a:r>
              <a:rPr lang="en-US" sz="2000" dirty="0" smtClean="0"/>
              <a:t>?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Clr>
                <a:srgbClr val="A13034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2000" dirty="0" smtClean="0"/>
              <a:t>If </a:t>
            </a:r>
            <a:r>
              <a:rPr lang="en-US" sz="2000" dirty="0" smtClean="0"/>
              <a:t>it is available, could you provide us with the </a:t>
            </a:r>
            <a:r>
              <a:rPr lang="en-US" sz="2000" dirty="0" smtClean="0">
                <a:solidFill>
                  <a:srgbClr val="A13034"/>
                </a:solidFill>
              </a:rPr>
              <a:t>thickness of plate </a:t>
            </a:r>
            <a:r>
              <a:rPr lang="en-US" sz="2000" dirty="0" smtClean="0"/>
              <a:t>used in the condensers.</a:t>
            </a:r>
          </a:p>
        </p:txBody>
      </p:sp>
    </p:spTree>
    <p:extLst>
      <p:ext uri="{BB962C8B-B14F-4D97-AF65-F5344CB8AC3E}">
        <p14:creationId xmlns:p14="http://schemas.microsoft.com/office/powerpoint/2010/main" val="337704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adroTexto 32"/>
          <p:cNvSpPr txBox="1"/>
          <p:nvPr/>
        </p:nvSpPr>
        <p:spPr>
          <a:xfrm>
            <a:off x="648871" y="2110974"/>
            <a:ext cx="78462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4000" dirty="0" smtClean="0">
                <a:solidFill>
                  <a:prstClr val="white"/>
                </a:solidFill>
              </a:rPr>
              <a:t>hanks for </a:t>
            </a:r>
            <a:r>
              <a:rPr 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4000" dirty="0" smtClean="0">
                <a:solidFill>
                  <a:prstClr val="white"/>
                </a:solidFill>
              </a:rPr>
              <a:t>our </a:t>
            </a:r>
            <a:r>
              <a:rPr 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4000" dirty="0" smtClean="0">
                <a:solidFill>
                  <a:prstClr val="white"/>
                </a:solidFill>
              </a:rPr>
              <a:t>ttention</a:t>
            </a:r>
            <a:endParaRPr lang="en-US" sz="4000" dirty="0">
              <a:solidFill>
                <a:prstClr val="white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5"/>
          <a:stretch/>
        </p:blipFill>
        <p:spPr>
          <a:xfrm>
            <a:off x="993058" y="4613462"/>
            <a:ext cx="5256150" cy="812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63"/>
          <a:stretch/>
        </p:blipFill>
        <p:spPr>
          <a:xfrm>
            <a:off x="921433" y="3632219"/>
            <a:ext cx="5247249" cy="1741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upo 6"/>
          <p:cNvGrpSpPr/>
          <p:nvPr/>
        </p:nvGrpSpPr>
        <p:grpSpPr>
          <a:xfrm>
            <a:off x="-389523" y="5693229"/>
            <a:ext cx="4526093" cy="930321"/>
            <a:chOff x="-389523" y="5693229"/>
            <a:chExt cx="4526093" cy="930321"/>
          </a:xfrm>
        </p:grpSpPr>
        <p:pic>
          <p:nvPicPr>
            <p:cNvPr id="10" name="Imagen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t="6822" r="53453" b="9135"/>
            <a:stretch/>
          </p:blipFill>
          <p:spPr>
            <a:xfrm>
              <a:off x="399649" y="5753735"/>
              <a:ext cx="915328" cy="77616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 t="10919" r="64659" b="9795"/>
            <a:stretch/>
          </p:blipFill>
          <p:spPr>
            <a:xfrm>
              <a:off x="2534269" y="5745416"/>
              <a:ext cx="865394" cy="837233"/>
            </a:xfrm>
            <a:prstGeom prst="rect">
              <a:avLst/>
            </a:prstGeom>
          </p:spPr>
        </p:pic>
        <p:sp>
          <p:nvSpPr>
            <p:cNvPr id="4" name="Pentagon 3"/>
            <p:cNvSpPr/>
            <p:nvPr/>
          </p:nvSpPr>
          <p:spPr>
            <a:xfrm>
              <a:off x="-389523" y="5693229"/>
              <a:ext cx="4526093" cy="930321"/>
            </a:xfrm>
            <a:prstGeom prst="homePlat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024" y="5745416"/>
              <a:ext cx="576998" cy="850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96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ission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4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7882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Assessing and </a:t>
            </a:r>
            <a:r>
              <a:rPr lang="en-US" sz="2000" dirty="0" smtClean="0"/>
              <a:t>optimizing </a:t>
            </a:r>
            <a:r>
              <a:rPr lang="en-US" sz="2000" dirty="0"/>
              <a:t>the performance of the following R-290 integral display </a:t>
            </a:r>
            <a:r>
              <a:rPr lang="en-US" sz="2000" dirty="0" smtClean="0"/>
              <a:t>case.</a:t>
            </a:r>
            <a:endParaRPr lang="en-US" sz="2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25" y="1675992"/>
            <a:ext cx="5002975" cy="448852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0" y="1860683"/>
            <a:ext cx="42566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u="sng" dirty="0" smtClean="0"/>
              <a:t>The system comprises: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A13034"/>
                </a:solidFill>
              </a:rPr>
              <a:t>1</a:t>
            </a:r>
            <a:r>
              <a:rPr lang="en-US" sz="2000" dirty="0" smtClean="0"/>
              <a:t> evaporator with 3 circuits of R290.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A13034"/>
                </a:solidFill>
              </a:rPr>
              <a:t>3</a:t>
            </a:r>
            <a:r>
              <a:rPr lang="en-US" sz="2000" dirty="0"/>
              <a:t> Copeland Scroll </a:t>
            </a:r>
            <a:r>
              <a:rPr lang="en-US" sz="2000" dirty="0" smtClean="0"/>
              <a:t>ZB09KAU-TFD compressors.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A13034"/>
                </a:solidFill>
              </a:rPr>
              <a:t>3</a:t>
            </a:r>
            <a:r>
              <a:rPr lang="en-US" sz="2000" dirty="0" smtClean="0"/>
              <a:t> </a:t>
            </a:r>
            <a:r>
              <a:rPr lang="en-US" sz="2000" dirty="0" err="1" smtClean="0"/>
              <a:t>Danfoss</a:t>
            </a:r>
            <a:r>
              <a:rPr lang="en-US" sz="2000" dirty="0" smtClean="0"/>
              <a:t> D22-20 Micro-plate condensers.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ission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5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788276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u="sng" dirty="0"/>
              <a:t>Design point/working </a:t>
            </a:r>
            <a:r>
              <a:rPr lang="en-US" sz="2000" u="sng" dirty="0" smtClean="0"/>
              <a:t>conditions: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Evaporation temperature: </a:t>
            </a:r>
            <a:r>
              <a:rPr lang="en-US" sz="2000" b="1" dirty="0">
                <a:solidFill>
                  <a:srgbClr val="A13034"/>
                </a:solidFill>
              </a:rPr>
              <a:t>– 6 °C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Cooling </a:t>
            </a:r>
            <a:r>
              <a:rPr lang="en-US" sz="2000" dirty="0"/>
              <a:t>capacity per compressor/circuit: </a:t>
            </a:r>
            <a:r>
              <a:rPr lang="en-US" sz="2000" b="1" dirty="0">
                <a:solidFill>
                  <a:srgbClr val="A13034"/>
                </a:solidFill>
              </a:rPr>
              <a:t>2.5 kW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Condensing temperature: </a:t>
            </a:r>
            <a:r>
              <a:rPr lang="en-US" sz="2000" b="1" dirty="0">
                <a:solidFill>
                  <a:srgbClr val="A13034"/>
                </a:solidFill>
              </a:rPr>
              <a:t>40 °C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Subcooling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1 K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Superheat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7 K to 10 K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Number </a:t>
            </a:r>
            <a:r>
              <a:rPr lang="en-US" sz="2000" dirty="0"/>
              <a:t>of circuits: </a:t>
            </a:r>
            <a:r>
              <a:rPr lang="en-US" sz="2000" b="1" dirty="0">
                <a:solidFill>
                  <a:srgbClr val="A13034"/>
                </a:solidFill>
              </a:rPr>
              <a:t>3</a:t>
            </a:r>
            <a:r>
              <a:rPr lang="en-US" sz="2000" dirty="0"/>
              <a:t> </a:t>
            </a: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Mass flow </a:t>
            </a:r>
            <a:r>
              <a:rPr lang="en-US" sz="2000" dirty="0"/>
              <a:t>R-290 per circuit: </a:t>
            </a:r>
            <a:r>
              <a:rPr lang="en-US" sz="2000" b="1" dirty="0">
                <a:solidFill>
                  <a:srgbClr val="A13034"/>
                </a:solidFill>
              </a:rPr>
              <a:t>9.20 g/s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Tair,out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– 2 °C </a:t>
            </a:r>
            <a:endParaRPr lang="en-US" sz="2000" b="1" dirty="0" smtClean="0">
              <a:solidFill>
                <a:srgbClr val="A1303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Tair,in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A13034"/>
                </a:solidFill>
              </a:rPr>
              <a:t>6 °</a:t>
            </a:r>
            <a:r>
              <a:rPr lang="en-US" sz="2000" b="1" dirty="0" smtClean="0">
                <a:solidFill>
                  <a:srgbClr val="A13034"/>
                </a:solidFill>
              </a:rPr>
              <a:t>C with 50</a:t>
            </a:r>
            <a:r>
              <a:rPr lang="en-US" sz="2000" b="1" dirty="0">
                <a:solidFill>
                  <a:srgbClr val="A13034"/>
                </a:solidFill>
              </a:rPr>
              <a:t>% </a:t>
            </a:r>
            <a:r>
              <a:rPr lang="en-US" sz="2000" b="1" dirty="0" smtClean="0">
                <a:solidFill>
                  <a:srgbClr val="A13034"/>
                </a:solidFill>
              </a:rPr>
              <a:t>RH</a:t>
            </a:r>
            <a:endParaRPr lang="en-US" sz="2000" b="1" dirty="0">
              <a:solidFill>
                <a:srgbClr val="A13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3480006" cy="1544953"/>
            <a:chOff x="441175" y="1495650"/>
            <a:chExt cx="3480006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226620" y="2332717"/>
              <a:ext cx="2694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O</a:t>
              </a:r>
              <a:r>
                <a:rPr lang="en-US" sz="3000" dirty="0" smtClean="0">
                  <a:solidFill>
                    <a:schemeClr val="bg1"/>
                  </a:solidFill>
                </a:rPr>
                <a:t>bjectives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9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7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1313794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u="sng" dirty="0" smtClean="0"/>
              <a:t>The main objectives could be summarized next: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A13034"/>
                </a:solidFill>
              </a:rPr>
              <a:t>analyze</a:t>
            </a:r>
            <a:r>
              <a:rPr lang="en-US" sz="2000" dirty="0" smtClean="0"/>
              <a:t> the </a:t>
            </a:r>
            <a:r>
              <a:rPr lang="en-US" sz="2000" dirty="0" smtClean="0">
                <a:solidFill>
                  <a:srgbClr val="A13034"/>
                </a:solidFill>
              </a:rPr>
              <a:t>experimental data </a:t>
            </a:r>
            <a:r>
              <a:rPr lang="en-US" sz="2000" dirty="0" smtClean="0"/>
              <a:t>of the current system.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A13034"/>
                </a:solidFill>
              </a:rPr>
              <a:t>model</a:t>
            </a:r>
            <a:r>
              <a:rPr lang="en-US" sz="2000" dirty="0" smtClean="0"/>
              <a:t> the current system using </a:t>
            </a:r>
            <a:r>
              <a:rPr lang="en-US" sz="2000" dirty="0" smtClean="0">
                <a:solidFill>
                  <a:srgbClr val="A13034"/>
                </a:solidFill>
              </a:rPr>
              <a:t>IMST-ART</a:t>
            </a:r>
            <a:r>
              <a:rPr lang="en-US" sz="2000" dirty="0" smtClean="0"/>
              <a:t> simulation tool in order to assess the system performance.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A13034"/>
                </a:solidFill>
              </a:rPr>
              <a:t>optimize</a:t>
            </a:r>
            <a:r>
              <a:rPr lang="en-US" sz="2000" dirty="0" smtClean="0"/>
              <a:t> the whole system in order to </a:t>
            </a:r>
            <a:r>
              <a:rPr lang="en-US" sz="2000" dirty="0" smtClean="0">
                <a:solidFill>
                  <a:srgbClr val="A13034"/>
                </a:solidFill>
              </a:rPr>
              <a:t>reduce the refrigerant charge and pressure drop</a:t>
            </a:r>
            <a:r>
              <a:rPr lang="en-US" sz="2000" dirty="0" smtClean="0"/>
              <a:t> while maintain the display case dimensions.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43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7381" y="-146229"/>
            <a:ext cx="6559015" cy="5912737"/>
            <a:chOff x="1387393" y="638922"/>
            <a:chExt cx="6559015" cy="59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1387393" y="638922"/>
              <a:ext cx="6559015" cy="5912737"/>
              <a:chOff x="1640887" y="756623"/>
              <a:chExt cx="6559015" cy="5912737"/>
            </a:xfrm>
          </p:grpSpPr>
          <p:pic>
            <p:nvPicPr>
              <p:cNvPr id="17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3000"/>
                        </a14:imgEffect>
                        <a14:imgEffect>
                          <a14:brightnessContrast bright="-5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02"/>
              <a:stretch/>
            </p:blipFill>
            <p:spPr>
              <a:xfrm>
                <a:off x="1640887" y="756623"/>
                <a:ext cx="6559015" cy="5912737"/>
              </a:xfrm>
              <a:prstGeom prst="rect">
                <a:avLst/>
              </a:prstGeom>
            </p:spPr>
          </p:pic>
          <p:sp>
            <p:nvSpPr>
              <p:cNvPr id="18" name="Oval 17"/>
              <p:cNvSpPr/>
              <p:nvPr/>
            </p:nvSpPr>
            <p:spPr>
              <a:xfrm>
                <a:off x="6942748" y="2416240"/>
                <a:ext cx="819329" cy="819329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692" y="958263"/>
              <a:ext cx="1300643" cy="1340276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41175" y="1495650"/>
            <a:ext cx="4760242" cy="1544953"/>
            <a:chOff x="441175" y="1495650"/>
            <a:chExt cx="4760242" cy="1544953"/>
          </a:xfrm>
        </p:grpSpPr>
        <p:sp>
          <p:nvSpPr>
            <p:cNvPr id="3" name="CuadroTexto 2"/>
            <p:cNvSpPr txBox="1"/>
            <p:nvPr/>
          </p:nvSpPr>
          <p:spPr>
            <a:xfrm>
              <a:off x="1214999" y="2332717"/>
              <a:ext cx="39864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Arial" panose="020B0604020202020204" pitchFamily="34" charset="0"/>
                </a:rPr>
                <a:t>S</a:t>
              </a:r>
              <a:r>
                <a:rPr lang="en-US" sz="3000" dirty="0">
                  <a:solidFill>
                    <a:schemeClr val="bg1"/>
                  </a:solidFill>
                </a:rPr>
                <a:t>ystem Description</a:t>
              </a:r>
              <a:endParaRPr lang="en-US" sz="3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175" y="1495650"/>
              <a:ext cx="83067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0" b="1" i="1" cap="none" spc="0" dirty="0" smtClean="0">
                  <a:ln w="10160">
                    <a:solidFill>
                      <a:srgbClr val="A13034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  <a:endParaRPr lang="en-US" sz="9000" b="1" i="1" cap="none" spc="0" dirty="0">
                <a:ln w="10160">
                  <a:solidFill>
                    <a:srgbClr val="A130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97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5" y="205200"/>
            <a:ext cx="3972900" cy="35318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20625" y="131392"/>
            <a:ext cx="3251575" cy="4770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b="1" spc="1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b="1" spc="1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vaporator</a:t>
            </a:r>
            <a:endParaRPr lang="en-US" sz="2500" b="1" spc="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9527" y="6488668"/>
            <a:ext cx="50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FC791C9-9F97-40CE-949C-F592FBA2CC52}" type="slidenum">
              <a:rPr lang="en-US" smtClean="0">
                <a:solidFill>
                  <a:srgbClr val="A13034"/>
                </a:solidFill>
              </a:rPr>
              <a:pPr algn="ctr"/>
              <a:t>9</a:t>
            </a:fld>
            <a:endParaRPr lang="en-US" dirty="0">
              <a:solidFill>
                <a:srgbClr val="A13034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9" y="101588"/>
            <a:ext cx="1117200" cy="4387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13" y="1204848"/>
            <a:ext cx="6689176" cy="501905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845269" y="3699641"/>
            <a:ext cx="1198179" cy="346842"/>
          </a:xfrm>
          <a:prstGeom prst="rect">
            <a:avLst/>
          </a:prstGeom>
          <a:noFill/>
          <a:ln>
            <a:solidFill>
              <a:srgbClr val="A1303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10"/>
          <p:cNvSpPr/>
          <p:nvPr/>
        </p:nvSpPr>
        <p:spPr>
          <a:xfrm>
            <a:off x="4834760" y="4116213"/>
            <a:ext cx="1366345" cy="245580"/>
          </a:xfrm>
          <a:prstGeom prst="rect">
            <a:avLst/>
          </a:prstGeom>
          <a:noFill/>
          <a:ln>
            <a:solidFill>
              <a:srgbClr val="A1303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-10487" y="70738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current evaporator has the following dimensions: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09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pectiva">
  <a:themeElements>
    <a:clrScheme name="Perspectiva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a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a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9901</TotalTime>
  <Words>839</Words>
  <Application>Microsoft Office PowerPoint</Application>
  <PresentationFormat>Presentación en pantalla (4:3)</PresentationFormat>
  <Paragraphs>182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Century Gothic</vt:lpstr>
      <vt:lpstr>Calibri</vt:lpstr>
      <vt:lpstr>Arial</vt:lpstr>
      <vt:lpstr>Wingdings</vt:lpstr>
      <vt:lpstr>Courier New</vt:lpstr>
      <vt:lpstr>Wingdings 2</vt:lpstr>
      <vt:lpstr>Perspectiva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</dc:creator>
  <cp:lastModifiedBy>ABDELRAHMAN HUSSEIN ABDELHALIM  HASSAN</cp:lastModifiedBy>
  <cp:revision>2147</cp:revision>
  <dcterms:created xsi:type="dcterms:W3CDTF">2014-02-04T16:46:21Z</dcterms:created>
  <dcterms:modified xsi:type="dcterms:W3CDTF">2017-07-13T07:44:09Z</dcterms:modified>
</cp:coreProperties>
</file>